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3"/>
  </p:notesMasterIdLst>
  <p:sldIdLst>
    <p:sldId id="267" r:id="rId4"/>
    <p:sldId id="262" r:id="rId5"/>
    <p:sldId id="263" r:id="rId6"/>
    <p:sldId id="274" r:id="rId7"/>
    <p:sldId id="269" r:id="rId8"/>
    <p:sldId id="273" r:id="rId9"/>
    <p:sldId id="275" r:id="rId10"/>
    <p:sldId id="276" r:id="rId11"/>
    <p:sldId id="268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785D6-2E37-4CE9-8DCB-3E49C00E3289}" v="1056" dt="2022-05-16T14:55:16.964"/>
    <p1510:client id="{6206310E-A7D5-4F25-83F5-9DC219A81539}" v="13" dt="2022-05-16T13:56:43.507"/>
    <p1510:client id="{AC0DB774-9798-433C-A34D-C310EAC9ED4B}" v="73" dt="2022-05-16T13:02:03.513"/>
    <p1510:client id="{C3BE2545-F330-4E15-9C8B-78626F21CF52}" v="135" dt="2022-05-16T13:51:32.261"/>
    <p1510:client id="{CDC289F7-3C03-414B-B0B6-808530B7077A}" v="2" dt="2022-05-16T12:53:22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000" b="1"/>
              <a:t>Проектирование и реализация мобильного приложения для создания медитаций "Ваша медитация"</a:t>
            </a:r>
            <a:endParaRPr lang="ru-RU" sz="4000">
              <a:ea typeface="SamsungOne 800C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1863"/>
            <a:ext cx="9144000" cy="8662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ea typeface="SamsungOne 450C"/>
              </a:rPr>
              <a:t>Выполнил: </a:t>
            </a:r>
            <a:r>
              <a:rPr lang="ru-RU" dirty="0" err="1">
                <a:ea typeface="SamsungOne 450C"/>
              </a:rPr>
              <a:t>Вирабян</a:t>
            </a:r>
            <a:r>
              <a:rPr lang="ru-RU" dirty="0">
                <a:ea typeface="SamsungOne 450C"/>
              </a:rPr>
              <a:t> Арам</a:t>
            </a:r>
            <a:endParaRPr lang="ru-RU"/>
          </a:p>
          <a:p>
            <a:r>
              <a:rPr lang="ru-RU" dirty="0">
                <a:ea typeface="SamsungOne 450C"/>
              </a:rPr>
              <a:t>Руководитель: Борисова М. В.</a:t>
            </a:r>
          </a:p>
          <a:p>
            <a:endParaRPr lang="ru-RU">
              <a:ea typeface="SamsungOne 450C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16.05.2022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2B62-182D-3D13-FADD-553DE158C9F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16.05.2022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41" y="549287"/>
            <a:ext cx="3764683" cy="690677"/>
          </a:xfrm>
        </p:spPr>
        <p:txBody>
          <a:bodyPr>
            <a:noAutofit/>
          </a:bodyPr>
          <a:lstStyle/>
          <a:p>
            <a:r>
              <a:rPr lang="ru-RU" sz="3600"/>
              <a:t>Проблема</a:t>
            </a:r>
            <a:endParaRPr lang="ru-RU" sz="3600">
              <a:ea typeface="SamsungOne 800C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7C65F1-0D0E-5B0E-CF11-218D51B19451}"/>
              </a:ext>
            </a:extLst>
          </p:cNvPr>
          <p:cNvSpPr txBox="1">
            <a:spLocks/>
          </p:cNvSpPr>
          <p:nvPr/>
        </p:nvSpPr>
        <p:spPr>
          <a:xfrm>
            <a:off x="5442171" y="1864693"/>
            <a:ext cx="5600699" cy="3501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ea typeface="SamsungOne 450C"/>
              </a:rPr>
              <a:t>В современном мире люди испытывают стресс и негативный опыт из-за высокой скорости жизни и большого объема ежедневной информации.</a:t>
            </a:r>
          </a:p>
          <a:p>
            <a:pPr marL="0" indent="0">
              <a:buNone/>
            </a:pPr>
            <a:r>
              <a:rPr lang="ru-RU" sz="2400" dirty="0">
                <a:ea typeface="SamsungOne 450C"/>
              </a:rPr>
              <a:t>Людям все сложнее сохранять осведомленность о себе и своем окружении, а так же, бороться со стрессом, который снижает уровень развития полезных привычек и чувств, таких как позитивное настроение и мировоззрение, здоровый сон и даже повышенная терпимость к боли. 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0849434-080A-402F-0E7B-33451A3E3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693" y="1826267"/>
            <a:ext cx="3414213" cy="37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16.05.2022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dirty="0" smtClean="0"/>
              <a:t>4</a:t>
            </a:fld>
            <a:endParaRPr lang="ru-RU"/>
          </a:p>
        </p:txBody>
      </p:sp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7481BE0D-331A-D57E-43D6-7561C1B5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184" y="1538181"/>
            <a:ext cx="3764683" cy="690677"/>
          </a:xfrm>
        </p:spPr>
        <p:txBody>
          <a:bodyPr>
            <a:noAutofit/>
          </a:bodyPr>
          <a:lstStyle/>
          <a:p>
            <a:r>
              <a:rPr lang="ru-RU" sz="3600">
                <a:ea typeface="SamsungOne 800C"/>
              </a:rPr>
              <a:t>Решение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CD0DC-AD4A-94E2-3091-4830857B5642}"/>
              </a:ext>
            </a:extLst>
          </p:cNvPr>
          <p:cNvSpPr txBox="1"/>
          <p:nvPr/>
        </p:nvSpPr>
        <p:spPr>
          <a:xfrm>
            <a:off x="5280025" y="2362200"/>
            <a:ext cx="55626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1F3864"/>
                </a:solidFill>
              </a:rPr>
              <a:t>Медитация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может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стереть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дневной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стресс</a:t>
            </a:r>
            <a:r>
              <a:rPr lang="en-US" dirty="0">
                <a:solidFill>
                  <a:srgbClr val="1F3864"/>
                </a:solidFill>
              </a:rPr>
              <a:t>, </a:t>
            </a:r>
            <a:r>
              <a:rPr lang="en-US" dirty="0" err="1">
                <a:solidFill>
                  <a:srgbClr val="1F3864"/>
                </a:solidFill>
              </a:rPr>
              <a:t>принеся</a:t>
            </a:r>
            <a:r>
              <a:rPr lang="en-US" dirty="0">
                <a:solidFill>
                  <a:srgbClr val="1F3864"/>
                </a:solidFill>
              </a:rPr>
              <a:t> с </a:t>
            </a:r>
            <a:r>
              <a:rPr lang="en-US" dirty="0" err="1">
                <a:solidFill>
                  <a:srgbClr val="1F3864"/>
                </a:solidFill>
              </a:rPr>
              <a:t>собой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внутренний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покой</a:t>
            </a:r>
            <a:r>
              <a:rPr lang="en-US" dirty="0">
                <a:solidFill>
                  <a:srgbClr val="1F3864"/>
                </a:solidFill>
              </a:rPr>
              <a:t>. </a:t>
            </a:r>
            <a:r>
              <a:rPr lang="en-US" dirty="0" err="1">
                <a:solidFill>
                  <a:srgbClr val="1F3864"/>
                </a:solidFill>
              </a:rPr>
              <a:t>Это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не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просто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медитация</a:t>
            </a:r>
            <a:r>
              <a:rPr lang="en-US" dirty="0">
                <a:solidFill>
                  <a:srgbClr val="1F3864"/>
                </a:solidFill>
              </a:rPr>
              <a:t>, </a:t>
            </a:r>
            <a:r>
              <a:rPr lang="en-US" dirty="0" err="1">
                <a:solidFill>
                  <a:srgbClr val="1F3864"/>
                </a:solidFill>
              </a:rPr>
              <a:t>это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медитация</a:t>
            </a:r>
            <a:r>
              <a:rPr lang="en-US" dirty="0">
                <a:solidFill>
                  <a:srgbClr val="1F3864"/>
                </a:solidFill>
              </a:rPr>
              <a:t>, </a:t>
            </a:r>
            <a:r>
              <a:rPr lang="en-US" dirty="0" err="1">
                <a:solidFill>
                  <a:srgbClr val="1F3864"/>
                </a:solidFill>
              </a:rPr>
              <a:t>созданная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специально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для</a:t>
            </a:r>
            <a:r>
              <a:rPr lang="en-US" dirty="0">
                <a:solidFill>
                  <a:srgbClr val="1F3864"/>
                </a:solidFill>
              </a:rPr>
              <a:t> </a:t>
            </a:r>
            <a:r>
              <a:rPr lang="en-US" dirty="0" err="1">
                <a:solidFill>
                  <a:srgbClr val="1F3864"/>
                </a:solidFill>
              </a:rPr>
              <a:t>пользователя</a:t>
            </a:r>
            <a:r>
              <a:rPr lang="en-US" dirty="0">
                <a:solidFill>
                  <a:srgbClr val="1F3864"/>
                </a:solidFill>
              </a:rPr>
              <a:t>, </a:t>
            </a:r>
            <a:r>
              <a:rPr lang="en-US" dirty="0" err="1">
                <a:solidFill>
                  <a:srgbClr val="1F3864"/>
                </a:solidFill>
              </a:rPr>
              <a:t>чтобы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решить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его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личные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проблемы</a:t>
            </a:r>
            <a:r>
              <a:rPr lang="en-US" dirty="0">
                <a:solidFill>
                  <a:srgbClr val="1F3864"/>
                </a:solidFill>
              </a:rPr>
              <a:t> и </a:t>
            </a:r>
            <a:r>
              <a:rPr lang="en-US" dirty="0" err="1">
                <a:solidFill>
                  <a:srgbClr val="1F3864"/>
                </a:solidFill>
              </a:rPr>
              <a:t>переживания</a:t>
            </a:r>
            <a:r>
              <a:rPr lang="en-US" dirty="0">
                <a:solidFill>
                  <a:srgbClr val="1F3864"/>
                </a:solidFill>
              </a:rPr>
              <a:t>, а </a:t>
            </a:r>
            <a:r>
              <a:rPr lang="en-US" dirty="0" err="1">
                <a:solidFill>
                  <a:srgbClr val="1F3864"/>
                </a:solidFill>
              </a:rPr>
              <a:t>так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же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устранить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последствия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стресса</a:t>
            </a:r>
            <a:r>
              <a:rPr lang="en-US" dirty="0">
                <a:solidFill>
                  <a:srgbClr val="1F3864"/>
                </a:solidFill>
              </a:rPr>
              <a:t> и </a:t>
            </a:r>
            <a:r>
              <a:rPr lang="en-US" dirty="0" err="1">
                <a:solidFill>
                  <a:srgbClr val="1F3864"/>
                </a:solidFill>
              </a:rPr>
              <a:t>негативного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опыта</a:t>
            </a:r>
            <a:r>
              <a:rPr lang="en-US" dirty="0">
                <a:solidFill>
                  <a:srgbClr val="1F3864"/>
                </a:solidFill>
              </a:rPr>
              <a:t>.</a:t>
            </a:r>
          </a:p>
          <a:p>
            <a:endParaRPr lang="en-US" dirty="0">
              <a:solidFill>
                <a:srgbClr val="1F3864"/>
              </a:solidFill>
            </a:endParaRPr>
          </a:p>
          <a:p>
            <a:r>
              <a:rPr lang="en-US" dirty="0">
                <a:solidFill>
                  <a:srgbClr val="1F3864"/>
                </a:solidFill>
              </a:rPr>
              <a:t>С </a:t>
            </a:r>
            <a:r>
              <a:rPr lang="en-US" dirty="0" err="1">
                <a:solidFill>
                  <a:srgbClr val="1F3864"/>
                </a:solidFill>
              </a:rPr>
              <a:t>приложением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пользователь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сможет</a:t>
            </a:r>
            <a:r>
              <a:rPr lang="en-US" dirty="0">
                <a:solidFill>
                  <a:srgbClr val="1F3864"/>
                </a:solidFill>
              </a:rPr>
              <a:t> </a:t>
            </a:r>
            <a:r>
              <a:rPr lang="en-US" dirty="0" err="1">
                <a:solidFill>
                  <a:srgbClr val="1F3864"/>
                </a:solidFill>
              </a:rPr>
              <a:t>перейти</a:t>
            </a:r>
            <a:r>
              <a:rPr lang="en-US" dirty="0">
                <a:solidFill>
                  <a:srgbClr val="1F3864"/>
                </a:solidFill>
              </a:rPr>
              <a:t> к </a:t>
            </a:r>
            <a:r>
              <a:rPr lang="en-US" dirty="0" err="1">
                <a:solidFill>
                  <a:srgbClr val="1F3864"/>
                </a:solidFill>
              </a:rPr>
              <a:t>медитации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где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угодно</a:t>
            </a:r>
            <a:r>
              <a:rPr lang="en-US" dirty="0">
                <a:solidFill>
                  <a:srgbClr val="1F3864"/>
                </a:solidFill>
              </a:rPr>
              <a:t>, </a:t>
            </a:r>
            <a:r>
              <a:rPr lang="en-US" dirty="0" err="1">
                <a:solidFill>
                  <a:srgbClr val="1F3864"/>
                </a:solidFill>
              </a:rPr>
              <a:t>без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специального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оборудования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или</a:t>
            </a:r>
            <a:r>
              <a:rPr lang="en-US" dirty="0">
                <a:solidFill>
                  <a:srgbClr val="1F3864"/>
                </a:solidFill>
              </a:rPr>
              <a:t> </a:t>
            </a:r>
            <a:r>
              <a:rPr lang="en-US" dirty="0" err="1">
                <a:solidFill>
                  <a:srgbClr val="1F3864"/>
                </a:solidFill>
              </a:rPr>
              <a:t>членства</a:t>
            </a:r>
            <a:r>
              <a:rPr lang="en-US" dirty="0">
                <a:solidFill>
                  <a:srgbClr val="1F3864"/>
                </a:solidFill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29FC17-B3AD-DDFC-75CB-2F0F2E27F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853" y="720074"/>
            <a:ext cx="3870657" cy="55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7194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16.05.2022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68" y="523887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/>
              <a:t>Инструментарий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008DA834-017E-58B0-D37F-556D7F05B186}"/>
              </a:ext>
            </a:extLst>
          </p:cNvPr>
          <p:cNvSpPr txBox="1">
            <a:spLocks/>
          </p:cNvSpPr>
          <p:nvPr/>
        </p:nvSpPr>
        <p:spPr>
          <a:xfrm>
            <a:off x="1358900" y="1804163"/>
            <a:ext cx="3844925" cy="35237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ea typeface="SamsungOne 450C"/>
              </a:rPr>
              <a:t>Платформа: </a:t>
            </a:r>
            <a:r>
              <a:rPr lang="ru-RU" sz="2400" dirty="0" err="1">
                <a:ea typeface="SamsungOne 450C"/>
              </a:rPr>
              <a:t>Android</a:t>
            </a:r>
            <a:endParaRPr lang="ru-RU" sz="2400" dirty="0">
              <a:ea typeface="SamsungOne 450C"/>
            </a:endParaRPr>
          </a:p>
          <a:p>
            <a:r>
              <a:rPr lang="ru-RU" sz="2400" dirty="0">
                <a:ea typeface="SamsungOne 450C"/>
              </a:rPr>
              <a:t>Язык: Java</a:t>
            </a:r>
          </a:p>
          <a:p>
            <a:r>
              <a:rPr lang="ru-RU" sz="2400" dirty="0">
                <a:ea typeface="SamsungOne 450C"/>
              </a:rPr>
              <a:t>IDE: </a:t>
            </a:r>
            <a:r>
              <a:rPr lang="ru-RU" sz="2400" dirty="0" err="1">
                <a:ea typeface="SamsungOne 450C"/>
              </a:rPr>
              <a:t>Android</a:t>
            </a:r>
            <a:r>
              <a:rPr lang="ru-RU" sz="2400" dirty="0">
                <a:ea typeface="SamsungOne 450C"/>
              </a:rPr>
              <a:t> Studio</a:t>
            </a:r>
          </a:p>
          <a:p>
            <a:endParaRPr lang="ru-RU" sz="2400" dirty="0">
              <a:ea typeface="SamsungOne 450C"/>
            </a:endParaRPr>
          </a:p>
          <a:p>
            <a:r>
              <a:rPr lang="ru-RU" sz="2400" dirty="0">
                <a:ea typeface="SamsungOne 450C"/>
              </a:rPr>
              <a:t>Язык: JavaScript</a:t>
            </a:r>
          </a:p>
          <a:p>
            <a:r>
              <a:rPr lang="ru-RU" sz="2400" dirty="0">
                <a:ea typeface="SamsungOne 450C"/>
              </a:rPr>
              <a:t>Платформа: </a:t>
            </a:r>
            <a:r>
              <a:rPr lang="ru-RU" sz="2400" dirty="0" err="1">
                <a:ea typeface="SamsungOne 450C"/>
              </a:rPr>
              <a:t>NodeJS</a:t>
            </a:r>
          </a:p>
          <a:p>
            <a:r>
              <a:rPr lang="ru-RU" sz="2400" dirty="0">
                <a:ea typeface="SamsungOne 450C"/>
              </a:rPr>
              <a:t>Фреймворк: </a:t>
            </a:r>
            <a:r>
              <a:rPr lang="ru-RU" sz="2400" dirty="0" err="1">
                <a:ea typeface="SamsungOne 450C"/>
              </a:rPr>
              <a:t>Fastify</a:t>
            </a:r>
            <a:endParaRPr lang="ru-RU" sz="2400" dirty="0">
              <a:ea typeface="SamsungOne 450C"/>
            </a:endParaRPr>
          </a:p>
          <a:p>
            <a:r>
              <a:rPr lang="ru-RU" sz="2400" dirty="0">
                <a:ea typeface="SamsungOne 450C"/>
              </a:rPr>
              <a:t>База данных: MySQL 8.0</a:t>
            </a:r>
          </a:p>
          <a:p>
            <a:endParaRPr lang="ru-RU" sz="2400" dirty="0">
              <a:ea typeface="SamsungOne 450C"/>
            </a:endParaRPr>
          </a:p>
          <a:p>
            <a:endParaRPr lang="ru-RU" sz="2400" dirty="0">
              <a:ea typeface="SamsungOne 450C"/>
            </a:endParaRPr>
          </a:p>
        </p:txBody>
      </p:sp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32980488-2834-F0E2-C0B5-52D2A736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3157" y="1952070"/>
            <a:ext cx="5067300" cy="385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595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16.05.2022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>
                <a:ea typeface="SamsungOne 800C"/>
              </a:rPr>
              <a:t>Технологии</a:t>
            </a:r>
            <a:endParaRPr lang="ru-RU" dirty="0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78D99DF-6D95-60C7-5F1E-DA3FC8385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8100" y="2083547"/>
            <a:ext cx="4305299" cy="3541805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F49B5E4-C569-5CB2-B738-7169A88F795A}"/>
              </a:ext>
            </a:extLst>
          </p:cNvPr>
          <p:cNvSpPr txBox="1">
            <a:spLocks/>
          </p:cNvSpPr>
          <p:nvPr/>
        </p:nvSpPr>
        <p:spPr>
          <a:xfrm>
            <a:off x="1006475" y="2308988"/>
            <a:ext cx="3759200" cy="866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ea typeface="+mn-lt"/>
                <a:cs typeface="+mn-lt"/>
              </a:rPr>
              <a:t>com.github.denzcoskun:ImageSlideshow:0.1.0</a:t>
            </a:r>
            <a:endParaRPr lang="ru-RU" dirty="0">
              <a:ea typeface="SamsungOne 450C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85E86CC-8618-CCA3-BCE1-22BC81A3FCFA}"/>
              </a:ext>
            </a:extLst>
          </p:cNvPr>
          <p:cNvSpPr txBox="1">
            <a:spLocks/>
          </p:cNvSpPr>
          <p:nvPr/>
        </p:nvSpPr>
        <p:spPr>
          <a:xfrm>
            <a:off x="1006475" y="3210688"/>
            <a:ext cx="3759200" cy="866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ea typeface="+mn-lt"/>
                <a:cs typeface="+mn-lt"/>
              </a:rPr>
              <a:t>com.android.volley:volley:1.2.1</a:t>
            </a:r>
            <a:endParaRPr lang="ru-RU" dirty="0">
              <a:ea typeface="SamsungOne 450C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4C2CAF7-525B-AAE3-1896-EED0BB3E914B}"/>
              </a:ext>
            </a:extLst>
          </p:cNvPr>
          <p:cNvSpPr txBox="1">
            <a:spLocks/>
          </p:cNvSpPr>
          <p:nvPr/>
        </p:nvSpPr>
        <p:spPr>
          <a:xfrm>
            <a:off x="1006475" y="4074288"/>
            <a:ext cx="3759200" cy="8662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ea typeface="+mn-lt"/>
                <a:cs typeface="+mn-lt"/>
              </a:rPr>
              <a:t>com.ramotion.paperonboarding:paper-onboarding:1.1.3</a:t>
            </a:r>
            <a:endParaRPr lang="ru-RU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318368202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16.05.2022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/>
              <a:t>Интерфейс приложения</a:t>
            </a: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9AA15A82-DB02-7BB2-1E19-C813B2E7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5900" y="1247409"/>
            <a:ext cx="3759200" cy="5315682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F7C2EB8F-682E-C3EA-9C39-423637016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5100" y="1374409"/>
            <a:ext cx="3683000" cy="5188682"/>
          </a:xfrm>
          <a:prstGeom prst="rect">
            <a:avLst/>
          </a:prstGeom>
        </p:spPr>
      </p:pic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4861D313-869D-014B-8BE2-F07483BAF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2677" y="1373555"/>
            <a:ext cx="3687764" cy="51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8279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16.05.2022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dirty="0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/>
              <a:t>Заключение</a:t>
            </a: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93632A3-7009-1E8E-A1CB-80013182C297}"/>
              </a:ext>
            </a:extLst>
          </p:cNvPr>
          <p:cNvSpPr txBox="1">
            <a:spLocks/>
          </p:cNvSpPr>
          <p:nvPr/>
        </p:nvSpPr>
        <p:spPr>
          <a:xfrm>
            <a:off x="861704" y="1466760"/>
            <a:ext cx="10388600" cy="4257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ea typeface="SamsungOne 450C"/>
              </a:rPr>
              <a:t>Созданное приложение </a:t>
            </a:r>
            <a:r>
              <a:rPr lang="ru-RU" sz="2400" dirty="0">
                <a:ea typeface="+mn-lt"/>
                <a:cs typeface="+mn-lt"/>
              </a:rPr>
              <a:t>поможет пользователю обрести чувство спокойствия и равновесия, что может принести пользу как его эмоциональному, так и общему здоровью. Пользователи могут использовать реализованное приложение, чтобы расслабиться и справиться со стрессом, переориентировав свое внимание на что-то успокаивающее.</a:t>
            </a:r>
          </a:p>
          <a:p>
            <a:pPr marL="0" indent="0">
              <a:buNone/>
            </a:pPr>
            <a:r>
              <a:rPr lang="ru-RU" sz="2400" dirty="0">
                <a:ea typeface="SamsungOne 450C"/>
              </a:rPr>
              <a:t>Чтобы предоставить наилучший опыт медитации, была реализована система генерации медитации на лету, которая учитывает интересы пользователя, его приоритеты и даже тип личности. Таким образом, благодаря индивидуальному подходу, медитации смогут реализовать потенциал и помочь пользователю </a:t>
            </a:r>
            <a:r>
              <a:rPr lang="ru-RU" sz="2400" dirty="0">
                <a:ea typeface="+mn-lt"/>
                <a:cs typeface="+mn-lt"/>
              </a:rPr>
              <a:t>улучшить свое ментальное и эмоциональное здоровье.</a:t>
            </a:r>
          </a:p>
        </p:txBody>
      </p:sp>
    </p:spTree>
    <p:extLst>
      <p:ext uri="{BB962C8B-B14F-4D97-AF65-F5344CB8AC3E}">
        <p14:creationId xmlns:p14="http://schemas.microsoft.com/office/powerpoint/2010/main" val="89271054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9</Slides>
  <Notes>0</Notes>
  <HiddenSlides>0</HiddenSlide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Samsung IT School White</vt:lpstr>
      <vt:lpstr>Samsung IT School En</vt:lpstr>
      <vt:lpstr>Samsung IT School White En</vt:lpstr>
      <vt:lpstr>Презентация PowerPoint</vt:lpstr>
      <vt:lpstr>Проектирование и реализация мобильного приложения для создания медитаций "Ваша медитация"</vt:lpstr>
      <vt:lpstr>Проблема</vt:lpstr>
      <vt:lpstr>Решение</vt:lpstr>
      <vt:lpstr>Инструментарий</vt:lpstr>
      <vt:lpstr>Технологии</vt:lpstr>
      <vt:lpstr>Интерфейс приложения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revision>190</cp:revision>
  <dcterms:created xsi:type="dcterms:W3CDTF">2020-05-25T08:37:09Z</dcterms:created>
  <dcterms:modified xsi:type="dcterms:W3CDTF">2022-05-16T15:00:19Z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